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Lovelo" charset="1" panose="02000000000000000000"/>
      <p:regular r:id="rId19"/>
    </p:embeddedFont>
    <p:embeddedFont>
      <p:font typeface="HK Grotesk" charset="1" panose="00000500000000000000"/>
      <p:regular r:id="rId20"/>
    </p:embeddedFont>
    <p:embeddedFont>
      <p:font typeface="Open Sans Bold" charset="1" panose="020B0806030504020204"/>
      <p:regular r:id="rId21"/>
    </p:embeddedFont>
    <p:embeddedFont>
      <p:font typeface="Garet" charset="1" panose="00000000000000000000"/>
      <p:regular r:id="rId22"/>
    </p:embeddedFont>
    <p:embeddedFont>
      <p:font typeface="HK Grotesk Bold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1643"/>
            <a:ext cx="18288000" cy="10450286"/>
          </a:xfrm>
          <a:custGeom>
            <a:avLst/>
            <a:gdLst/>
            <a:ahLst/>
            <a:cxnLst/>
            <a:rect r="r" b="b" t="t" l="l"/>
            <a:pathLst>
              <a:path h="10450286" w="18288000">
                <a:moveTo>
                  <a:pt x="0" y="0"/>
                </a:moveTo>
                <a:lnTo>
                  <a:pt x="18288000" y="0"/>
                </a:lnTo>
                <a:lnTo>
                  <a:pt x="18288000" y="10450286"/>
                </a:lnTo>
                <a:lnTo>
                  <a:pt x="0" y="1045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03148" y="1028700"/>
            <a:ext cx="15456152" cy="99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9"/>
              </a:lnSpc>
            </a:pPr>
            <a:r>
              <a:rPr lang="en-US" sz="6562">
                <a:solidFill>
                  <a:srgbClr val="D3DFCD"/>
                </a:solidFill>
                <a:latin typeface="Lovelo"/>
                <a:ea typeface="Lovelo"/>
                <a:cs typeface="Lovelo"/>
                <a:sym typeface="Lovelo"/>
              </a:rPr>
              <a:t>ANALISIS EPLORATORIO DE DATOS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9373626"/>
            <a:ext cx="9674308" cy="682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91"/>
              </a:lnSpc>
              <a:spcBef>
                <a:spcPct val="0"/>
              </a:spcBef>
            </a:pPr>
            <a:r>
              <a:rPr lang="en-US" sz="4530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Por: Jesús González Suárez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3" r="0" b="-793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 rot="0">
            <a:off x="-1408423" y="1498883"/>
            <a:ext cx="21104845" cy="10546854"/>
          </a:xfrm>
          <a:prstGeom prst="rect">
            <a:avLst/>
          </a:prstGeom>
        </p:spPr>
      </p:pic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938421" y="2660444"/>
          <a:ext cx="7583205" cy="3228975"/>
        </p:xfrm>
        <a:graphic>
          <a:graphicData uri="http://schemas.openxmlformats.org/drawingml/2006/table">
            <a:tbl>
              <a:tblPr/>
              <a:tblGrid>
                <a:gridCol w="3987585"/>
                <a:gridCol w="3595621"/>
              </a:tblGrid>
              <a:tr h="771099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Chi-Cuadrado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Chi-Cuadrado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81929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Chi-Cuadrado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110.15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929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P-Value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1.07E-11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929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Grados de Libertad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28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true" flipV="false" rot="-5321692">
            <a:off x="9162980" y="1856040"/>
            <a:ext cx="745641" cy="2011888"/>
          </a:xfrm>
          <a:custGeom>
            <a:avLst/>
            <a:gdLst/>
            <a:ahLst/>
            <a:cxnLst/>
            <a:rect r="r" b="b" t="t" l="l"/>
            <a:pathLst>
              <a:path h="2011888" w="745641">
                <a:moveTo>
                  <a:pt x="745642" y="0"/>
                </a:moveTo>
                <a:lnTo>
                  <a:pt x="0" y="0"/>
                </a:lnTo>
                <a:lnTo>
                  <a:pt x="0" y="2011888"/>
                </a:lnTo>
                <a:lnTo>
                  <a:pt x="745642" y="2011888"/>
                </a:lnTo>
                <a:lnTo>
                  <a:pt x="74564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0466" y="416560"/>
            <a:ext cx="17399826" cy="614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4000">
                <a:solidFill>
                  <a:srgbClr val="FAFAF6"/>
                </a:solidFill>
                <a:latin typeface="Lovelo"/>
                <a:ea typeface="Lovelo"/>
                <a:cs typeface="Lovelo"/>
                <a:sym typeface="Lovelo"/>
              </a:rPr>
              <a:t>HIPOTESIS 2 : INFLUENCIA DE LAS APERTURAS EN EL RESULTADO FINAL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97430" y="3438658"/>
            <a:ext cx="7371591" cy="124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AFA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Hipótesis Nula (H0): El resultado de la partida no depende del tipo de apertura utilizado.</a:t>
            </a:r>
          </a:p>
          <a:p>
            <a:pPr algn="ctr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AFA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Hipótesis Alternativa (H1): El resultado de la partida depende del tipo de apertura utilizado.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97430" y="3438658"/>
            <a:ext cx="7371591" cy="1240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88803" indent="-194401" lvl="1">
              <a:lnSpc>
                <a:spcPts val="2521"/>
              </a:lnSpc>
              <a:buFont typeface="Arial"/>
              <a:buChar char="•"/>
            </a:pPr>
            <a:r>
              <a:rPr lang="en-US" sz="1800" strike="sngStrike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Hipótesis Nula (H0): El resultado de la partida no depende del tipo de apertura utilizado.</a:t>
            </a:r>
          </a:p>
          <a:p>
            <a:pPr algn="ctr" marL="388803" indent="-194401" lvl="1">
              <a:lnSpc>
                <a:spcPts val="2521"/>
              </a:lnSpc>
              <a:buFont typeface="Arial"/>
              <a:buChar char="•"/>
            </a:pPr>
            <a:r>
              <a:rPr lang="en-US" sz="1800">
                <a:solidFill>
                  <a:srgbClr val="00BF6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Hipótesis Alternativa (H1): El resultado de la partida depende del tipo de apertura utilizado.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3" r="0" b="-7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0466" y="1880471"/>
            <a:ext cx="9078349" cy="4280911"/>
          </a:xfrm>
          <a:custGeom>
            <a:avLst/>
            <a:gdLst/>
            <a:ahLst/>
            <a:cxnLst/>
            <a:rect r="r" b="b" t="t" l="l"/>
            <a:pathLst>
              <a:path h="4280911" w="9078349">
                <a:moveTo>
                  <a:pt x="0" y="0"/>
                </a:moveTo>
                <a:lnTo>
                  <a:pt x="9078349" y="0"/>
                </a:lnTo>
                <a:lnTo>
                  <a:pt x="9078349" y="4280911"/>
                </a:lnTo>
                <a:lnTo>
                  <a:pt x="0" y="42809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2870698">
            <a:off x="10149984" y="1366827"/>
            <a:ext cx="2062288" cy="2520574"/>
          </a:xfrm>
          <a:custGeom>
            <a:avLst/>
            <a:gdLst/>
            <a:ahLst/>
            <a:cxnLst/>
            <a:rect r="r" b="b" t="t" l="l"/>
            <a:pathLst>
              <a:path h="2520574" w="2062288">
                <a:moveTo>
                  <a:pt x="0" y="2520575"/>
                </a:moveTo>
                <a:lnTo>
                  <a:pt x="2062288" y="2520575"/>
                </a:lnTo>
                <a:lnTo>
                  <a:pt x="2062288" y="0"/>
                </a:lnTo>
                <a:lnTo>
                  <a:pt x="0" y="0"/>
                </a:lnTo>
                <a:lnTo>
                  <a:pt x="0" y="252057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1416279" y="3027687"/>
          <a:ext cx="6491635" cy="2419350"/>
        </p:xfrm>
        <a:graphic>
          <a:graphicData uri="http://schemas.openxmlformats.org/drawingml/2006/table">
            <a:tbl>
              <a:tblPr/>
              <a:tblGrid>
                <a:gridCol w="3413589"/>
                <a:gridCol w="3078046"/>
              </a:tblGrid>
              <a:tr h="774192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Analisis de Varianza ANOVA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Analisis de Varianza ANOVA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8225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F-val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436.56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5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P-Val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1.37E-258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true" flipV="false" rot="2342979">
            <a:off x="16470237" y="5429414"/>
            <a:ext cx="781256" cy="2360937"/>
          </a:xfrm>
          <a:custGeom>
            <a:avLst/>
            <a:gdLst/>
            <a:ahLst/>
            <a:cxnLst/>
            <a:rect r="r" b="b" t="t" l="l"/>
            <a:pathLst>
              <a:path h="2360937" w="781256">
                <a:moveTo>
                  <a:pt x="781256" y="0"/>
                </a:moveTo>
                <a:lnTo>
                  <a:pt x="0" y="0"/>
                </a:lnTo>
                <a:lnTo>
                  <a:pt x="0" y="2360937"/>
                </a:lnTo>
                <a:lnTo>
                  <a:pt x="781256" y="2360937"/>
                </a:lnTo>
                <a:lnTo>
                  <a:pt x="78125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50466" y="416560"/>
            <a:ext cx="17399826" cy="121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4000">
                <a:solidFill>
                  <a:srgbClr val="FAFAF6"/>
                </a:solidFill>
                <a:latin typeface="Lovelo"/>
                <a:ea typeface="Lovelo"/>
                <a:cs typeface="Lovelo"/>
                <a:sym typeface="Lovelo"/>
              </a:rPr>
              <a:t>HIPOTESIS 3 : LAS PARTIDAS CON UN MAYOR NÚMERO DE TURNOS</a:t>
            </a:r>
          </a:p>
          <a:p>
            <a:pPr algn="ctr">
              <a:lnSpc>
                <a:spcPts val="4760"/>
              </a:lnSpc>
            </a:pPr>
            <a:r>
              <a:rPr lang="en-US" sz="4000">
                <a:solidFill>
                  <a:srgbClr val="FAFAF6"/>
                </a:solidFill>
                <a:latin typeface="Lovelo"/>
                <a:ea typeface="Lovelo"/>
                <a:cs typeface="Lovelo"/>
                <a:sym typeface="Lovelo"/>
              </a:rPr>
              <a:t>TIENDEN A TERMINAR EN TABLAS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30483" y="7045585"/>
            <a:ext cx="7371591" cy="186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AFA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Hipótesis Nula (H0): No hay diferencia significativa en el número de turnos entre las partidas que terminan en tablas y otras </a:t>
            </a:r>
          </a:p>
          <a:p>
            <a:pPr algn="ctr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AFA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Hipótesis Alternativa (H1): Hay una diferencia significativa en el número de turnos entre las partidas que terminan en tablas y otras.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30483" y="7045585"/>
            <a:ext cx="7371591" cy="186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88803" indent="-194401" lvl="1">
              <a:lnSpc>
                <a:spcPts val="2521"/>
              </a:lnSpc>
              <a:buFont typeface="Arial"/>
              <a:buChar char="•"/>
            </a:pPr>
            <a:r>
              <a:rPr lang="en-US" sz="1800" strike="sngStrike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Hipótesis Nula (H0): No hay diferencia significativa en el número de turnos entre las partidas que terminan en tablas y otras</a:t>
            </a:r>
            <a:r>
              <a:rPr lang="en-US" sz="1800" strike="sngStrike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  <a:p>
            <a:pPr algn="ctr" marL="388803" indent="-194401" lvl="1">
              <a:lnSpc>
                <a:spcPts val="2521"/>
              </a:lnSpc>
              <a:buFont typeface="Arial"/>
              <a:buChar char="•"/>
            </a:pPr>
            <a:r>
              <a:rPr lang="en-US" sz="1800">
                <a:solidFill>
                  <a:srgbClr val="00BF6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Hipótesis Alternativa (H1): Hay una diferencia significativa en el número de turnos entre las partidas que terminan en tablas y otras.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3" r="0" b="-79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529453"/>
            <a:ext cx="18288000" cy="99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9"/>
              </a:lnSpc>
            </a:pPr>
            <a:r>
              <a:rPr lang="en-US" sz="6562">
                <a:solidFill>
                  <a:srgbClr val="FAFAF6"/>
                </a:solidFill>
                <a:latin typeface="Lovelo"/>
                <a:ea typeface="Lovelo"/>
                <a:cs typeface="Lovelo"/>
                <a:sym typeface="Lovelo"/>
              </a:rPr>
              <a:t>CONCLUSIONES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8246" y="1674410"/>
            <a:ext cx="17000078" cy="232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2780" indent="-286390" lvl="1">
              <a:lnSpc>
                <a:spcPts val="3714"/>
              </a:lnSpc>
              <a:buFont typeface="Arial"/>
              <a:buChar char="•"/>
            </a:pPr>
            <a:r>
              <a:rPr lang="en-US" sz="2652">
                <a:solidFill>
                  <a:srgbClr val="FAFA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Importancia de la Calificación de los Jugadores (Hipótesis 1):</a:t>
            </a:r>
          </a:p>
          <a:p>
            <a:pPr algn="l">
              <a:lnSpc>
                <a:spcPts val="3714"/>
              </a:lnSpc>
            </a:pPr>
            <a:r>
              <a:rPr lang="en-US" sz="2652">
                <a:solidFill>
                  <a:srgbClr val="FAFA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calificación de los jugadores es un indicador significativo del éxito en el ajedrez. Los jugadores con calificaciones más altas tienden a ganar más partidas. Esto sugiere que la experiencia y habilidad reflejada en la calificación de un jugador es un factor crucial para el éxito en las partidas de ajedrez.</a:t>
            </a:r>
          </a:p>
          <a:p>
            <a:pPr algn="l">
              <a:lnSpc>
                <a:spcPts val="371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18246" y="6502831"/>
            <a:ext cx="17000078" cy="3262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2780" indent="-286390" lvl="1">
              <a:lnSpc>
                <a:spcPts val="3714"/>
              </a:lnSpc>
              <a:buFont typeface="Arial"/>
              <a:buChar char="•"/>
            </a:pPr>
            <a:r>
              <a:rPr lang="en-US" sz="2652">
                <a:solidFill>
                  <a:srgbClr val="FAFA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Duración de las Partidas y su Relación con el Resultado (Hipótesis 3):</a:t>
            </a:r>
          </a:p>
          <a:p>
            <a:pPr algn="l">
              <a:lnSpc>
                <a:spcPts val="3714"/>
              </a:lnSpc>
            </a:pPr>
            <a:r>
              <a:rPr lang="en-US" sz="2652">
                <a:solidFill>
                  <a:srgbClr val="FAFA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Las partidas que terminan en tablas tienden a tener un mayor número de turnos en comparación con las que terminan en jaque mate, abandono o tiempo agotado. Esto indica que las partidas más prolongadas y equilibradas, donde ninguno de los jugadores comete errores decisivos, suelen resultar en tablas. La duración de una partida puede, por lo tanto, ser un indicador de un juego bien igualado y estratégico.</a:t>
            </a:r>
          </a:p>
          <a:p>
            <a:pPr algn="l">
              <a:lnSpc>
                <a:spcPts val="3714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18246" y="3765279"/>
            <a:ext cx="17000078" cy="2794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2780" indent="-286390" lvl="1">
              <a:lnSpc>
                <a:spcPts val="3714"/>
              </a:lnSpc>
              <a:buFont typeface="Arial"/>
              <a:buChar char="•"/>
            </a:pPr>
            <a:r>
              <a:rPr lang="en-US" sz="2652">
                <a:solidFill>
                  <a:srgbClr val="FAFA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Influencia de las Aperturas en el Resultado (Hipótesis 2):</a:t>
            </a:r>
          </a:p>
          <a:p>
            <a:pPr algn="l">
              <a:lnSpc>
                <a:spcPts val="3714"/>
              </a:lnSpc>
            </a:pPr>
            <a:r>
              <a:rPr lang="en-US" sz="2652">
                <a:solidFill>
                  <a:srgbClr val="FAFA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Las aperturas juegan un papel fundamental en el resultado de las partidas. Ciertas aperturas favorecen significativamente a un jugador sobre el otro, y el tipo de apertura utilizada puede determinar en gran medida si la partida será ganada por las blancas o las negras. Esto subraya la importancia de la preparación y el conocimiento de las aperturas en el ajedrez competitivo.</a:t>
            </a:r>
          </a:p>
          <a:p>
            <a:pPr algn="l">
              <a:lnSpc>
                <a:spcPts val="3714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3" r="0" b="-79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145005"/>
            <a:ext cx="18288000" cy="99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9"/>
              </a:lnSpc>
            </a:pPr>
            <a:r>
              <a:rPr lang="en-US" sz="6562">
                <a:solidFill>
                  <a:srgbClr val="FAFAF6"/>
                </a:solidFill>
                <a:latin typeface="Lovelo"/>
                <a:ea typeface="Lovelo"/>
                <a:cs typeface="Lovelo"/>
                <a:sym typeface="Lovelo"/>
              </a:rPr>
              <a:t>¿PREGUNTAS?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5531354"/>
            <a:ext cx="18288000" cy="99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9"/>
              </a:lnSpc>
            </a:pPr>
            <a:r>
              <a:rPr lang="en-US" sz="6562">
                <a:solidFill>
                  <a:srgbClr val="FAFAF6"/>
                </a:solidFill>
                <a:latin typeface="Lovelo"/>
                <a:ea typeface="Lovelo"/>
                <a:cs typeface="Lovelo"/>
                <a:sym typeface="Lovelo"/>
              </a:rPr>
              <a:t>MUCHAS GRACIAS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3" r="0" b="-79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4489" y="2630184"/>
            <a:ext cx="3594263" cy="1561610"/>
            <a:chOff x="0" y="0"/>
            <a:chExt cx="946637" cy="4112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46637" cy="411288"/>
            </a:xfrm>
            <a:custGeom>
              <a:avLst/>
              <a:gdLst/>
              <a:ahLst/>
              <a:cxnLst/>
              <a:rect r="r" b="b" t="t" l="l"/>
              <a:pathLst>
                <a:path h="411288" w="946637">
                  <a:moveTo>
                    <a:pt x="137854" y="0"/>
                  </a:moveTo>
                  <a:lnTo>
                    <a:pt x="808783" y="0"/>
                  </a:lnTo>
                  <a:cubicBezTo>
                    <a:pt x="845344" y="0"/>
                    <a:pt x="880408" y="14524"/>
                    <a:pt x="906261" y="40376"/>
                  </a:cubicBezTo>
                  <a:cubicBezTo>
                    <a:pt x="932113" y="66229"/>
                    <a:pt x="946637" y="101293"/>
                    <a:pt x="946637" y="137854"/>
                  </a:cubicBezTo>
                  <a:lnTo>
                    <a:pt x="946637" y="273434"/>
                  </a:lnTo>
                  <a:cubicBezTo>
                    <a:pt x="946637" y="309996"/>
                    <a:pt x="932113" y="345059"/>
                    <a:pt x="906261" y="370912"/>
                  </a:cubicBezTo>
                  <a:cubicBezTo>
                    <a:pt x="880408" y="396764"/>
                    <a:pt x="845344" y="411288"/>
                    <a:pt x="808783" y="411288"/>
                  </a:cubicBezTo>
                  <a:lnTo>
                    <a:pt x="137854" y="411288"/>
                  </a:lnTo>
                  <a:cubicBezTo>
                    <a:pt x="101293" y="411288"/>
                    <a:pt x="66229" y="396764"/>
                    <a:pt x="40376" y="370912"/>
                  </a:cubicBezTo>
                  <a:cubicBezTo>
                    <a:pt x="14524" y="345059"/>
                    <a:pt x="0" y="309996"/>
                    <a:pt x="0" y="273434"/>
                  </a:cubicBezTo>
                  <a:lnTo>
                    <a:pt x="0" y="137854"/>
                  </a:lnTo>
                  <a:cubicBezTo>
                    <a:pt x="0" y="101293"/>
                    <a:pt x="14524" y="66229"/>
                    <a:pt x="40376" y="40376"/>
                  </a:cubicBezTo>
                  <a:cubicBezTo>
                    <a:pt x="66229" y="14524"/>
                    <a:pt x="101293" y="0"/>
                    <a:pt x="13785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46637" cy="449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147346" y="2255910"/>
            <a:ext cx="748549" cy="7485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87A2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442452" y="2630184"/>
            <a:ext cx="3594263" cy="1561610"/>
            <a:chOff x="0" y="0"/>
            <a:chExt cx="946637" cy="4112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46637" cy="411288"/>
            </a:xfrm>
            <a:custGeom>
              <a:avLst/>
              <a:gdLst/>
              <a:ahLst/>
              <a:cxnLst/>
              <a:rect r="r" b="b" t="t" l="l"/>
              <a:pathLst>
                <a:path h="411288" w="946637">
                  <a:moveTo>
                    <a:pt x="137854" y="0"/>
                  </a:moveTo>
                  <a:lnTo>
                    <a:pt x="808783" y="0"/>
                  </a:lnTo>
                  <a:cubicBezTo>
                    <a:pt x="845344" y="0"/>
                    <a:pt x="880408" y="14524"/>
                    <a:pt x="906261" y="40376"/>
                  </a:cubicBezTo>
                  <a:cubicBezTo>
                    <a:pt x="932113" y="66229"/>
                    <a:pt x="946637" y="101293"/>
                    <a:pt x="946637" y="137854"/>
                  </a:cubicBezTo>
                  <a:lnTo>
                    <a:pt x="946637" y="273434"/>
                  </a:lnTo>
                  <a:cubicBezTo>
                    <a:pt x="946637" y="309996"/>
                    <a:pt x="932113" y="345059"/>
                    <a:pt x="906261" y="370912"/>
                  </a:cubicBezTo>
                  <a:cubicBezTo>
                    <a:pt x="880408" y="396764"/>
                    <a:pt x="845344" y="411288"/>
                    <a:pt x="808783" y="411288"/>
                  </a:cubicBezTo>
                  <a:lnTo>
                    <a:pt x="137854" y="411288"/>
                  </a:lnTo>
                  <a:cubicBezTo>
                    <a:pt x="101293" y="411288"/>
                    <a:pt x="66229" y="396764"/>
                    <a:pt x="40376" y="370912"/>
                  </a:cubicBezTo>
                  <a:cubicBezTo>
                    <a:pt x="14524" y="345059"/>
                    <a:pt x="0" y="309996"/>
                    <a:pt x="0" y="273434"/>
                  </a:cubicBezTo>
                  <a:lnTo>
                    <a:pt x="0" y="137854"/>
                  </a:lnTo>
                  <a:cubicBezTo>
                    <a:pt x="0" y="101293"/>
                    <a:pt x="14524" y="66229"/>
                    <a:pt x="40376" y="40376"/>
                  </a:cubicBezTo>
                  <a:cubicBezTo>
                    <a:pt x="66229" y="14524"/>
                    <a:pt x="101293" y="0"/>
                    <a:pt x="13785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946637" cy="468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23"/>
                </a:lnSpc>
                <a:spcBef>
                  <a:spcPct val="0"/>
                </a:spcBef>
              </a:pPr>
              <a:r>
                <a:rPr lang="en-US" sz="2302" strike="noStrike" u="none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EDA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865309" y="2255910"/>
            <a:ext cx="748549" cy="74854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87A2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179762" y="2630184"/>
            <a:ext cx="3594263" cy="1561610"/>
            <a:chOff x="0" y="0"/>
            <a:chExt cx="946637" cy="41128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46637" cy="411288"/>
            </a:xfrm>
            <a:custGeom>
              <a:avLst/>
              <a:gdLst/>
              <a:ahLst/>
              <a:cxnLst/>
              <a:rect r="r" b="b" t="t" l="l"/>
              <a:pathLst>
                <a:path h="411288" w="946637">
                  <a:moveTo>
                    <a:pt x="137854" y="0"/>
                  </a:moveTo>
                  <a:lnTo>
                    <a:pt x="808783" y="0"/>
                  </a:lnTo>
                  <a:cubicBezTo>
                    <a:pt x="845344" y="0"/>
                    <a:pt x="880408" y="14524"/>
                    <a:pt x="906261" y="40376"/>
                  </a:cubicBezTo>
                  <a:cubicBezTo>
                    <a:pt x="932113" y="66229"/>
                    <a:pt x="946637" y="101293"/>
                    <a:pt x="946637" y="137854"/>
                  </a:cubicBezTo>
                  <a:lnTo>
                    <a:pt x="946637" y="273434"/>
                  </a:lnTo>
                  <a:cubicBezTo>
                    <a:pt x="946637" y="309996"/>
                    <a:pt x="932113" y="345059"/>
                    <a:pt x="906261" y="370912"/>
                  </a:cubicBezTo>
                  <a:cubicBezTo>
                    <a:pt x="880408" y="396764"/>
                    <a:pt x="845344" y="411288"/>
                    <a:pt x="808783" y="411288"/>
                  </a:cubicBezTo>
                  <a:lnTo>
                    <a:pt x="137854" y="411288"/>
                  </a:lnTo>
                  <a:cubicBezTo>
                    <a:pt x="101293" y="411288"/>
                    <a:pt x="66229" y="396764"/>
                    <a:pt x="40376" y="370912"/>
                  </a:cubicBezTo>
                  <a:cubicBezTo>
                    <a:pt x="14524" y="345059"/>
                    <a:pt x="0" y="309996"/>
                    <a:pt x="0" y="273434"/>
                  </a:cubicBezTo>
                  <a:lnTo>
                    <a:pt x="0" y="137854"/>
                  </a:lnTo>
                  <a:cubicBezTo>
                    <a:pt x="0" y="101293"/>
                    <a:pt x="14524" y="66229"/>
                    <a:pt x="40376" y="40376"/>
                  </a:cubicBezTo>
                  <a:cubicBezTo>
                    <a:pt x="66229" y="14524"/>
                    <a:pt x="101293" y="0"/>
                    <a:pt x="13785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946637" cy="449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602619" y="2255910"/>
            <a:ext cx="748549" cy="74854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87A2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897724" y="2630184"/>
            <a:ext cx="3594263" cy="1561610"/>
            <a:chOff x="0" y="0"/>
            <a:chExt cx="946637" cy="41128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46637" cy="411288"/>
            </a:xfrm>
            <a:custGeom>
              <a:avLst/>
              <a:gdLst/>
              <a:ahLst/>
              <a:cxnLst/>
              <a:rect r="r" b="b" t="t" l="l"/>
              <a:pathLst>
                <a:path h="411288" w="946637">
                  <a:moveTo>
                    <a:pt x="137854" y="0"/>
                  </a:moveTo>
                  <a:lnTo>
                    <a:pt x="808783" y="0"/>
                  </a:lnTo>
                  <a:cubicBezTo>
                    <a:pt x="845344" y="0"/>
                    <a:pt x="880408" y="14524"/>
                    <a:pt x="906261" y="40376"/>
                  </a:cubicBezTo>
                  <a:cubicBezTo>
                    <a:pt x="932113" y="66229"/>
                    <a:pt x="946637" y="101293"/>
                    <a:pt x="946637" y="137854"/>
                  </a:cubicBezTo>
                  <a:lnTo>
                    <a:pt x="946637" y="273434"/>
                  </a:lnTo>
                  <a:cubicBezTo>
                    <a:pt x="946637" y="309996"/>
                    <a:pt x="932113" y="345059"/>
                    <a:pt x="906261" y="370912"/>
                  </a:cubicBezTo>
                  <a:cubicBezTo>
                    <a:pt x="880408" y="396764"/>
                    <a:pt x="845344" y="411288"/>
                    <a:pt x="808783" y="411288"/>
                  </a:cubicBezTo>
                  <a:lnTo>
                    <a:pt x="137854" y="411288"/>
                  </a:lnTo>
                  <a:cubicBezTo>
                    <a:pt x="101293" y="411288"/>
                    <a:pt x="66229" y="396764"/>
                    <a:pt x="40376" y="370912"/>
                  </a:cubicBezTo>
                  <a:cubicBezTo>
                    <a:pt x="14524" y="345059"/>
                    <a:pt x="0" y="309996"/>
                    <a:pt x="0" y="273434"/>
                  </a:cubicBezTo>
                  <a:lnTo>
                    <a:pt x="0" y="137854"/>
                  </a:lnTo>
                  <a:cubicBezTo>
                    <a:pt x="0" y="101293"/>
                    <a:pt x="14524" y="66229"/>
                    <a:pt x="40376" y="40376"/>
                  </a:cubicBezTo>
                  <a:cubicBezTo>
                    <a:pt x="66229" y="14524"/>
                    <a:pt x="101293" y="0"/>
                    <a:pt x="13785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946637" cy="449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320581" y="2255910"/>
            <a:ext cx="748549" cy="748549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87A2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796012" y="4928019"/>
            <a:ext cx="3594263" cy="1561610"/>
            <a:chOff x="0" y="0"/>
            <a:chExt cx="946637" cy="41128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46637" cy="411288"/>
            </a:xfrm>
            <a:custGeom>
              <a:avLst/>
              <a:gdLst/>
              <a:ahLst/>
              <a:cxnLst/>
              <a:rect r="r" b="b" t="t" l="l"/>
              <a:pathLst>
                <a:path h="411288" w="946637">
                  <a:moveTo>
                    <a:pt x="137854" y="0"/>
                  </a:moveTo>
                  <a:lnTo>
                    <a:pt x="808783" y="0"/>
                  </a:lnTo>
                  <a:cubicBezTo>
                    <a:pt x="845344" y="0"/>
                    <a:pt x="880408" y="14524"/>
                    <a:pt x="906261" y="40376"/>
                  </a:cubicBezTo>
                  <a:cubicBezTo>
                    <a:pt x="932113" y="66229"/>
                    <a:pt x="946637" y="101293"/>
                    <a:pt x="946637" y="137854"/>
                  </a:cubicBezTo>
                  <a:lnTo>
                    <a:pt x="946637" y="273434"/>
                  </a:lnTo>
                  <a:cubicBezTo>
                    <a:pt x="946637" y="309996"/>
                    <a:pt x="932113" y="345059"/>
                    <a:pt x="906261" y="370912"/>
                  </a:cubicBezTo>
                  <a:cubicBezTo>
                    <a:pt x="880408" y="396764"/>
                    <a:pt x="845344" y="411288"/>
                    <a:pt x="808783" y="411288"/>
                  </a:cubicBezTo>
                  <a:lnTo>
                    <a:pt x="137854" y="411288"/>
                  </a:lnTo>
                  <a:cubicBezTo>
                    <a:pt x="101293" y="411288"/>
                    <a:pt x="66229" y="396764"/>
                    <a:pt x="40376" y="370912"/>
                  </a:cubicBezTo>
                  <a:cubicBezTo>
                    <a:pt x="14524" y="345059"/>
                    <a:pt x="0" y="309996"/>
                    <a:pt x="0" y="273434"/>
                  </a:cubicBezTo>
                  <a:lnTo>
                    <a:pt x="0" y="137854"/>
                  </a:lnTo>
                  <a:cubicBezTo>
                    <a:pt x="0" y="101293"/>
                    <a:pt x="14524" y="66229"/>
                    <a:pt x="40376" y="40376"/>
                  </a:cubicBezTo>
                  <a:cubicBezTo>
                    <a:pt x="66229" y="14524"/>
                    <a:pt x="101293" y="0"/>
                    <a:pt x="13785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946637" cy="449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218869" y="4553745"/>
            <a:ext cx="748549" cy="748549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5887A2"/>
            </a:solidFill>
            <a:ln cap="rnd">
              <a:noFill/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5513975" y="4928019"/>
            <a:ext cx="3594263" cy="1561610"/>
            <a:chOff x="0" y="0"/>
            <a:chExt cx="946637" cy="41128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946637" cy="411288"/>
            </a:xfrm>
            <a:custGeom>
              <a:avLst/>
              <a:gdLst/>
              <a:ahLst/>
              <a:cxnLst/>
              <a:rect r="r" b="b" t="t" l="l"/>
              <a:pathLst>
                <a:path h="411288" w="946637">
                  <a:moveTo>
                    <a:pt x="137854" y="0"/>
                  </a:moveTo>
                  <a:lnTo>
                    <a:pt x="808783" y="0"/>
                  </a:lnTo>
                  <a:cubicBezTo>
                    <a:pt x="845344" y="0"/>
                    <a:pt x="880408" y="14524"/>
                    <a:pt x="906261" y="40376"/>
                  </a:cubicBezTo>
                  <a:cubicBezTo>
                    <a:pt x="932113" y="66229"/>
                    <a:pt x="946637" y="101293"/>
                    <a:pt x="946637" y="137854"/>
                  </a:cubicBezTo>
                  <a:lnTo>
                    <a:pt x="946637" y="273434"/>
                  </a:lnTo>
                  <a:cubicBezTo>
                    <a:pt x="946637" y="309996"/>
                    <a:pt x="932113" y="345059"/>
                    <a:pt x="906261" y="370912"/>
                  </a:cubicBezTo>
                  <a:cubicBezTo>
                    <a:pt x="880408" y="396764"/>
                    <a:pt x="845344" y="411288"/>
                    <a:pt x="808783" y="411288"/>
                  </a:cubicBezTo>
                  <a:lnTo>
                    <a:pt x="137854" y="411288"/>
                  </a:lnTo>
                  <a:cubicBezTo>
                    <a:pt x="101293" y="411288"/>
                    <a:pt x="66229" y="396764"/>
                    <a:pt x="40376" y="370912"/>
                  </a:cubicBezTo>
                  <a:cubicBezTo>
                    <a:pt x="14524" y="345059"/>
                    <a:pt x="0" y="309996"/>
                    <a:pt x="0" y="273434"/>
                  </a:cubicBezTo>
                  <a:lnTo>
                    <a:pt x="0" y="137854"/>
                  </a:lnTo>
                  <a:cubicBezTo>
                    <a:pt x="0" y="101293"/>
                    <a:pt x="14524" y="66229"/>
                    <a:pt x="40376" y="40376"/>
                  </a:cubicBezTo>
                  <a:cubicBezTo>
                    <a:pt x="66229" y="14524"/>
                    <a:pt x="101293" y="0"/>
                    <a:pt x="13785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946637" cy="449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936832" y="4553745"/>
            <a:ext cx="748549" cy="748549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5887A2"/>
            </a:solidFill>
            <a:ln cap="rnd">
              <a:noFill/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251285" y="4928019"/>
            <a:ext cx="3594263" cy="1561610"/>
            <a:chOff x="0" y="0"/>
            <a:chExt cx="946637" cy="41128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946637" cy="411288"/>
            </a:xfrm>
            <a:custGeom>
              <a:avLst/>
              <a:gdLst/>
              <a:ahLst/>
              <a:cxnLst/>
              <a:rect r="r" b="b" t="t" l="l"/>
              <a:pathLst>
                <a:path h="411288" w="946637">
                  <a:moveTo>
                    <a:pt x="137854" y="0"/>
                  </a:moveTo>
                  <a:lnTo>
                    <a:pt x="808783" y="0"/>
                  </a:lnTo>
                  <a:cubicBezTo>
                    <a:pt x="845344" y="0"/>
                    <a:pt x="880408" y="14524"/>
                    <a:pt x="906261" y="40376"/>
                  </a:cubicBezTo>
                  <a:cubicBezTo>
                    <a:pt x="932113" y="66229"/>
                    <a:pt x="946637" y="101293"/>
                    <a:pt x="946637" y="137854"/>
                  </a:cubicBezTo>
                  <a:lnTo>
                    <a:pt x="946637" y="273434"/>
                  </a:lnTo>
                  <a:cubicBezTo>
                    <a:pt x="946637" y="309996"/>
                    <a:pt x="932113" y="345059"/>
                    <a:pt x="906261" y="370912"/>
                  </a:cubicBezTo>
                  <a:cubicBezTo>
                    <a:pt x="880408" y="396764"/>
                    <a:pt x="845344" y="411288"/>
                    <a:pt x="808783" y="411288"/>
                  </a:cubicBezTo>
                  <a:lnTo>
                    <a:pt x="137854" y="411288"/>
                  </a:lnTo>
                  <a:cubicBezTo>
                    <a:pt x="101293" y="411288"/>
                    <a:pt x="66229" y="396764"/>
                    <a:pt x="40376" y="370912"/>
                  </a:cubicBezTo>
                  <a:cubicBezTo>
                    <a:pt x="14524" y="345059"/>
                    <a:pt x="0" y="309996"/>
                    <a:pt x="0" y="273434"/>
                  </a:cubicBezTo>
                  <a:lnTo>
                    <a:pt x="0" y="137854"/>
                  </a:lnTo>
                  <a:cubicBezTo>
                    <a:pt x="0" y="101293"/>
                    <a:pt x="14524" y="66229"/>
                    <a:pt x="40376" y="40376"/>
                  </a:cubicBezTo>
                  <a:cubicBezTo>
                    <a:pt x="66229" y="14524"/>
                    <a:pt x="101293" y="0"/>
                    <a:pt x="13785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946637" cy="449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674142" y="4553745"/>
            <a:ext cx="748549" cy="748549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5887A2"/>
            </a:solidFill>
            <a:ln cap="rnd">
              <a:noFill/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2969248" y="4928019"/>
            <a:ext cx="3594263" cy="1561610"/>
            <a:chOff x="0" y="0"/>
            <a:chExt cx="946637" cy="411288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946637" cy="411288"/>
            </a:xfrm>
            <a:custGeom>
              <a:avLst/>
              <a:gdLst/>
              <a:ahLst/>
              <a:cxnLst/>
              <a:rect r="r" b="b" t="t" l="l"/>
              <a:pathLst>
                <a:path h="411288" w="946637">
                  <a:moveTo>
                    <a:pt x="137854" y="0"/>
                  </a:moveTo>
                  <a:lnTo>
                    <a:pt x="808783" y="0"/>
                  </a:lnTo>
                  <a:cubicBezTo>
                    <a:pt x="845344" y="0"/>
                    <a:pt x="880408" y="14524"/>
                    <a:pt x="906261" y="40376"/>
                  </a:cubicBezTo>
                  <a:cubicBezTo>
                    <a:pt x="932113" y="66229"/>
                    <a:pt x="946637" y="101293"/>
                    <a:pt x="946637" y="137854"/>
                  </a:cubicBezTo>
                  <a:lnTo>
                    <a:pt x="946637" y="273434"/>
                  </a:lnTo>
                  <a:cubicBezTo>
                    <a:pt x="946637" y="309996"/>
                    <a:pt x="932113" y="345059"/>
                    <a:pt x="906261" y="370912"/>
                  </a:cubicBezTo>
                  <a:cubicBezTo>
                    <a:pt x="880408" y="396764"/>
                    <a:pt x="845344" y="411288"/>
                    <a:pt x="808783" y="411288"/>
                  </a:cubicBezTo>
                  <a:lnTo>
                    <a:pt x="137854" y="411288"/>
                  </a:lnTo>
                  <a:cubicBezTo>
                    <a:pt x="101293" y="411288"/>
                    <a:pt x="66229" y="396764"/>
                    <a:pt x="40376" y="370912"/>
                  </a:cubicBezTo>
                  <a:cubicBezTo>
                    <a:pt x="14524" y="345059"/>
                    <a:pt x="0" y="309996"/>
                    <a:pt x="0" y="273434"/>
                  </a:cubicBezTo>
                  <a:lnTo>
                    <a:pt x="0" y="137854"/>
                  </a:lnTo>
                  <a:cubicBezTo>
                    <a:pt x="0" y="101293"/>
                    <a:pt x="14524" y="66229"/>
                    <a:pt x="40376" y="40376"/>
                  </a:cubicBezTo>
                  <a:cubicBezTo>
                    <a:pt x="66229" y="14524"/>
                    <a:pt x="101293" y="0"/>
                    <a:pt x="13785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946637" cy="449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4392105" y="4553745"/>
            <a:ext cx="748549" cy="748549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5887A2"/>
            </a:solidFill>
            <a:ln cap="rnd">
              <a:noFill/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6214804" y="682781"/>
            <a:ext cx="5910567" cy="94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451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CONTENIDOS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724489" y="3141785"/>
            <a:ext cx="3594263" cy="398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3"/>
              </a:lnSpc>
            </a:pPr>
            <a:r>
              <a:rPr lang="en-US" sz="2302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Introducción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3337313" y="2375972"/>
            <a:ext cx="368616" cy="45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1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7055275" y="2375972"/>
            <a:ext cx="368616" cy="45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2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221023" y="3141785"/>
            <a:ext cx="3594263" cy="398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3"/>
              </a:lnSpc>
            </a:pPr>
            <a:r>
              <a:rPr lang="en-US" sz="2302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Hipotesis Formuladas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0792586" y="2375972"/>
            <a:ext cx="368616" cy="45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3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2897724" y="3141785"/>
            <a:ext cx="3594263" cy="398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3"/>
              </a:lnSpc>
            </a:pPr>
            <a:r>
              <a:rPr lang="en-US" sz="2302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Hipotesis 1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4510548" y="2375972"/>
            <a:ext cx="368616" cy="45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4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776837" y="5480860"/>
            <a:ext cx="3594263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Hipotesis 2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3408836" y="4673807"/>
            <a:ext cx="368616" cy="45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5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5609397" y="5480860"/>
            <a:ext cx="3594263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Hipotesis 3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7126799" y="4673807"/>
            <a:ext cx="368616" cy="45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6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9327462" y="5480860"/>
            <a:ext cx="3594263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Conclusiones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0864109" y="4673807"/>
            <a:ext cx="368616" cy="45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7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3140800" y="5480860"/>
            <a:ext cx="3088202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Preguntas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4582072" y="4673807"/>
            <a:ext cx="368616" cy="45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8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3" r="0" b="-7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5631" y="2226903"/>
            <a:ext cx="10523252" cy="5833194"/>
          </a:xfrm>
          <a:custGeom>
            <a:avLst/>
            <a:gdLst/>
            <a:ahLst/>
            <a:cxnLst/>
            <a:rect r="r" b="b" t="t" l="l"/>
            <a:pathLst>
              <a:path h="5833194" w="10523252">
                <a:moveTo>
                  <a:pt x="0" y="0"/>
                </a:moveTo>
                <a:lnTo>
                  <a:pt x="10523252" y="0"/>
                </a:lnTo>
                <a:lnTo>
                  <a:pt x="10523252" y="5833194"/>
                </a:lnTo>
                <a:lnTo>
                  <a:pt x="0" y="5833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529453"/>
            <a:ext cx="18288000" cy="99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9"/>
              </a:lnSpc>
            </a:pPr>
            <a:r>
              <a:rPr lang="en-US" sz="6562">
                <a:solidFill>
                  <a:srgbClr val="FAFAF6"/>
                </a:solidFill>
                <a:latin typeface="Lovelo"/>
                <a:ea typeface="Lovelo"/>
                <a:cs typeface="Lovelo"/>
                <a:sym typeface="Lovelo"/>
              </a:rPr>
              <a:t>INTRODUCCIÓN: REGLAS BÁSICAS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77646" y="2457995"/>
            <a:ext cx="5955652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20427" indent="-410214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AFA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tablero de 64 casillas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877646" y="3515085"/>
            <a:ext cx="6621079" cy="1313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5320"/>
              </a:lnSpc>
              <a:spcBef>
                <a:spcPct val="0"/>
              </a:spcBef>
              <a:buFont typeface="Arial"/>
              <a:buChar char="•"/>
            </a:pPr>
            <a:r>
              <a:rPr lang="en-US" sz="3800" strike="noStrike" u="none">
                <a:solidFill>
                  <a:srgbClr val="FAFA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16 piezas con diferentes movimientos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77646" y="5237839"/>
            <a:ext cx="7026796" cy="3313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5320"/>
              </a:lnSpc>
              <a:spcBef>
                <a:spcPct val="0"/>
              </a:spcBef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Cada pieza tiene su propio patrón de movimiento, y el objetivo es dar jaque mate al rey del adversario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3" r="0" b="-7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46826" y="8282534"/>
            <a:ext cx="7299679" cy="1886992"/>
          </a:xfrm>
          <a:custGeom>
            <a:avLst/>
            <a:gdLst/>
            <a:ahLst/>
            <a:cxnLst/>
            <a:rect r="r" b="b" t="t" l="l"/>
            <a:pathLst>
              <a:path h="1886992" w="7299679">
                <a:moveTo>
                  <a:pt x="0" y="0"/>
                </a:moveTo>
                <a:lnTo>
                  <a:pt x="7299679" y="0"/>
                </a:lnTo>
                <a:lnTo>
                  <a:pt x="7299679" y="1886992"/>
                </a:lnTo>
                <a:lnTo>
                  <a:pt x="0" y="1886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529453"/>
            <a:ext cx="18288000" cy="99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9"/>
              </a:lnSpc>
            </a:pPr>
            <a:r>
              <a:rPr lang="en-US" sz="6562">
                <a:solidFill>
                  <a:srgbClr val="FAFAF6"/>
                </a:solidFill>
                <a:latin typeface="Lovelo"/>
                <a:ea typeface="Lovelo"/>
                <a:cs typeface="Lovelo"/>
                <a:sym typeface="Lovelo"/>
              </a:rPr>
              <a:t>INTRODUCCIÓN: ORGANIZACION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1769" y="2689557"/>
            <a:ext cx="16884462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>
                <a:solidFill>
                  <a:srgbClr val="D3DFCD"/>
                </a:solidFill>
                <a:latin typeface="Garet"/>
                <a:ea typeface="Garet"/>
                <a:cs typeface="Garet"/>
                <a:sym typeface="Garet"/>
              </a:rPr>
              <a:t>EL AJEDREZ SE ORGANIZA A TRAVÉS DE LA FIDE, QUE ESTABLECE LAS REGLAS Y ORGANIZA COMPETICIONES OFICIALES.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1769" y="5482184"/>
            <a:ext cx="16884462" cy="280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  <a:spcBef>
                <a:spcPct val="0"/>
              </a:spcBef>
            </a:pPr>
            <a:r>
              <a:rPr lang="en-US" sz="6000" strike="noStrike" u="none">
                <a:solidFill>
                  <a:srgbClr val="D3DFCD"/>
                </a:solidFill>
                <a:latin typeface="Garet"/>
                <a:ea typeface="Garet"/>
                <a:cs typeface="Garet"/>
                <a:sym typeface="Garet"/>
              </a:rPr>
              <a:t>EL SISTEMA DE CLASIFICACIÓN DE AJEDREZ ES UN MÉTODO UTILIZADO PARA DETERMINAR LOS NIVELES RELATIVOS DE HABILIDAD DE LOS AJEDRECISTAS.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3" r="0" b="-79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5050" y="1831614"/>
            <a:ext cx="17277899" cy="533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3"/>
              </a:lnSpc>
            </a:pPr>
            <a:r>
              <a:rPr lang="en-US" sz="3566" spc="167">
                <a:solidFill>
                  <a:srgbClr val="D3DFCD"/>
                </a:solidFill>
                <a:latin typeface="Garet"/>
                <a:ea typeface="Garet"/>
                <a:cs typeface="Garet"/>
                <a:sym typeface="Garet"/>
              </a:rPr>
              <a:t>EL PROPÓSITO PRINCIPAL DE ESTE ANÁLISIS ES EXPLORAR PATRONES Y TENDENCIAS DENTRO DE UN CONJUNTO DE DATOS EXTENSO SOBRE PARTIDAS DE AJEDREZ. BUSCAMOS COMPRENDER CÓMO DIFERENTES FACTORES COMO LA CALIFICACIÓN DE LOS JUGADORES, LAS ESTRATEGIAS DE APERTURA Y EL TIEMPO DE JUEGO INFLUYEN EN LOS RESULTADOS DE LAS PARTIDAS. ESTO NOS PERMITIRÁ IDENTIFICAR CARACTERÍSTICAS CLAVE QUE PREDICEN LOS RESULTADOS DE LAS PARTIDAS Y OFRECER INPUTS VALIOSOS PARA JUGADORES Y ENTRENADORES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529453"/>
            <a:ext cx="18288000" cy="99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9"/>
              </a:lnSpc>
            </a:pPr>
            <a:r>
              <a:rPr lang="en-US" sz="6562">
                <a:solidFill>
                  <a:srgbClr val="FAFAF6"/>
                </a:solidFill>
                <a:latin typeface="Lovelo"/>
                <a:ea typeface="Lovelo"/>
                <a:cs typeface="Lovelo"/>
                <a:sym typeface="Lovelo"/>
              </a:rPr>
              <a:t>OBJETIVO DEL ANALISIS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3" r="0" b="-793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395875" y="1618783"/>
          <a:ext cx="8075244" cy="8455839"/>
        </p:xfrm>
        <a:graphic>
          <a:graphicData uri="http://schemas.openxmlformats.org/drawingml/2006/table">
            <a:tbl>
              <a:tblPr/>
              <a:tblGrid>
                <a:gridCol w="2971897"/>
                <a:gridCol w="5103347"/>
              </a:tblGrid>
              <a:tr h="9223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5887A2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Columa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5887A2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Descripcion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23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Game 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Identificador único del juego.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23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Rated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Indica si el juego está clasificado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23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Start 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Hora de inicio del juego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6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End 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Hora de finalización del juego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23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Number of turns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Número de turnos en el juego.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23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Game Status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Estado del juego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6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Winner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Ganador del juego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91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Time Increment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Incremento de tiempo por movimiento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0" y="529453"/>
            <a:ext cx="18288000" cy="99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9"/>
              </a:lnSpc>
            </a:pPr>
            <a:r>
              <a:rPr lang="en-US" sz="6562">
                <a:solidFill>
                  <a:srgbClr val="FAFAF6"/>
                </a:solidFill>
                <a:latin typeface="Lovelo"/>
                <a:ea typeface="Lovelo"/>
                <a:cs typeface="Lovelo"/>
                <a:sym typeface="Lovelo"/>
              </a:rPr>
              <a:t>DESCRIPCION DEL DATASET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971951" y="1618783"/>
          <a:ext cx="9082744" cy="8455839"/>
        </p:xfrm>
        <a:graphic>
          <a:graphicData uri="http://schemas.openxmlformats.org/drawingml/2006/table">
            <a:tbl>
              <a:tblPr/>
              <a:tblGrid>
                <a:gridCol w="2375885"/>
                <a:gridCol w="6706859"/>
              </a:tblGrid>
              <a:tr h="8758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5887A2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Columna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5887A2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Descripcion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58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White Player 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Identificador del jugador de blancas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58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Black Player 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Identificador del jugador de negras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81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White Player Rating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Calificación del jugador de blancas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81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Black Player Rating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Calificación del jugador de negras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58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All Moves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Todos los movimientos en notación estándar de ajedrez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58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Opening Eco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Código estandarizado de la apertura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58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Openning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Nombre de la apertura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45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Openning Ply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Número de movimientos en la fase de apertura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3" r="0" b="-79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529453"/>
            <a:ext cx="18288000" cy="99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9"/>
              </a:lnSpc>
            </a:pPr>
            <a:r>
              <a:rPr lang="en-US" sz="6562">
                <a:solidFill>
                  <a:srgbClr val="FAFAF6"/>
                </a:solidFill>
                <a:latin typeface="Lovelo"/>
                <a:ea typeface="Lovelo"/>
                <a:cs typeface="Lovelo"/>
                <a:sym typeface="Lovelo"/>
              </a:rPr>
              <a:t>HIPOTESIS FORMULADAS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2588" y="2035037"/>
            <a:ext cx="16025544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AFA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Los jugadores con una calificación más alta tienden a ganar más partidas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2588" y="3755520"/>
            <a:ext cx="1674671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AFA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Influencia de las aperturas en El resultado Final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2588" y="5067300"/>
            <a:ext cx="16746712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AFA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Las partidas con un mayor número de turnos </a:t>
            </a:r>
            <a:r>
              <a:rPr lang="en-US" sz="3999">
                <a:solidFill>
                  <a:srgbClr val="FAFA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tienden a terminar en tablas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3" r="0" b="-793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362776" y="921354"/>
            <a:ext cx="8277571" cy="8519528"/>
          </a:xfrm>
          <a:prstGeom prst="rect">
            <a:avLst/>
          </a:prstGeom>
        </p:spPr>
      </p:pic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8435989" y="1631315"/>
          <a:ext cx="8481779" cy="3295370"/>
        </p:xfrm>
        <a:graphic>
          <a:graphicData uri="http://schemas.openxmlformats.org/drawingml/2006/table">
            <a:tbl>
              <a:tblPr/>
              <a:tblGrid>
                <a:gridCol w="1965450"/>
                <a:gridCol w="1772254"/>
                <a:gridCol w="1472110"/>
                <a:gridCol w="1696356"/>
                <a:gridCol w="1575608"/>
              </a:tblGrid>
              <a:tr h="819095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Metodo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Ganan Blancas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Ganan Blancas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Ganan Negras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Ganan Negras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838084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Metodo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U-stat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p-Valor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U-stat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p-valor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8190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t-Student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20.23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4.11E-76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23.71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1.69E-106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90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Mann-Whitney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50495725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1.92E-61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51737988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4.98E-92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true" flipV="false" rot="-423677">
            <a:off x="14957533" y="5004152"/>
            <a:ext cx="745641" cy="2011888"/>
          </a:xfrm>
          <a:custGeom>
            <a:avLst/>
            <a:gdLst/>
            <a:ahLst/>
            <a:cxnLst/>
            <a:rect r="r" b="b" t="t" l="l"/>
            <a:pathLst>
              <a:path h="2011888" w="745641">
                <a:moveTo>
                  <a:pt x="745641" y="0"/>
                </a:moveTo>
                <a:lnTo>
                  <a:pt x="0" y="0"/>
                </a:lnTo>
                <a:lnTo>
                  <a:pt x="0" y="2011888"/>
                </a:lnTo>
                <a:lnTo>
                  <a:pt x="745641" y="2011888"/>
                </a:lnTo>
                <a:lnTo>
                  <a:pt x="74564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0466" y="416560"/>
            <a:ext cx="16608834" cy="121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4000">
                <a:solidFill>
                  <a:srgbClr val="FAFAF6"/>
                </a:solidFill>
                <a:latin typeface="Lovelo"/>
                <a:ea typeface="Lovelo"/>
                <a:cs typeface="Lovelo"/>
                <a:sym typeface="Lovelo"/>
              </a:rPr>
              <a:t>HIPOTESIS 1 : LOS JUGADORES CON UNA CALIFICACIÓN MÁS ALTA TIENDEN A GANAR MÁS PARTIDAS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3727230">
            <a:off x="8236738" y="4897471"/>
            <a:ext cx="890520" cy="2402799"/>
          </a:xfrm>
          <a:custGeom>
            <a:avLst/>
            <a:gdLst/>
            <a:ahLst/>
            <a:cxnLst/>
            <a:rect r="r" b="b" t="t" l="l"/>
            <a:pathLst>
              <a:path h="2402799" w="890520">
                <a:moveTo>
                  <a:pt x="890520" y="2402799"/>
                </a:moveTo>
                <a:lnTo>
                  <a:pt x="0" y="2402799"/>
                </a:lnTo>
                <a:lnTo>
                  <a:pt x="0" y="0"/>
                </a:lnTo>
                <a:lnTo>
                  <a:pt x="890520" y="0"/>
                </a:lnTo>
                <a:lnTo>
                  <a:pt x="890520" y="24027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00" y="7244741"/>
            <a:ext cx="7909466" cy="1240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88803" indent="-194401" lvl="1">
              <a:lnSpc>
                <a:spcPts val="2521"/>
              </a:lnSpc>
              <a:buFont typeface="Arial"/>
              <a:buChar char="•"/>
            </a:pPr>
            <a:r>
              <a:rPr lang="en-US" sz="1800">
                <a:solidFill>
                  <a:srgbClr val="FAFA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Hipótesis Nula (H0): No hay diferencia significativa en la calificación entre los jugadores ganadores y perdedores. </a:t>
            </a:r>
          </a:p>
          <a:p>
            <a:pPr algn="ctr" marL="388803" indent="-194401" lvl="1">
              <a:lnSpc>
                <a:spcPts val="2521"/>
              </a:lnSpc>
              <a:buFont typeface="Arial"/>
              <a:buChar char="•"/>
            </a:pPr>
            <a:r>
              <a:rPr lang="en-US" sz="1800">
                <a:solidFill>
                  <a:srgbClr val="FAFA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Hipótesis Alternativa (H1): Los jugadores ganadores tienen una calificación significativamente más alta que los perdedores.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7244741"/>
            <a:ext cx="7909466" cy="1240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88803" indent="-194401" lvl="1">
              <a:lnSpc>
                <a:spcPts val="2521"/>
              </a:lnSpc>
              <a:buFont typeface="Arial"/>
              <a:buChar char="•"/>
            </a:pPr>
            <a:r>
              <a:rPr lang="en-US" sz="1800" strike="sngStrike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Hipótesis Nula (H0): No hay diferencia significativa en la calificación entre los jugadores ganadores y perdedores. </a:t>
            </a:r>
          </a:p>
          <a:p>
            <a:pPr algn="ctr" marL="388803" indent="-194401" lvl="1">
              <a:lnSpc>
                <a:spcPts val="2521"/>
              </a:lnSpc>
              <a:buFont typeface="Arial"/>
              <a:buChar char="•"/>
            </a:pPr>
            <a:r>
              <a:rPr lang="en-US" sz="1800">
                <a:solidFill>
                  <a:srgbClr val="00BF6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Hipótesis Alternativa (H1): Los jugadores ganadores tienen una calificación significativamente más alta que los perdedores.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3" r="0" b="-79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0466" y="416560"/>
            <a:ext cx="17399826" cy="614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4000">
                <a:solidFill>
                  <a:srgbClr val="FAFAF6"/>
                </a:solidFill>
                <a:latin typeface="Lovelo"/>
                <a:ea typeface="Lovelo"/>
                <a:cs typeface="Lovelo"/>
                <a:sym typeface="Lovelo"/>
              </a:rPr>
              <a:t>HIPOTESIS 2 : INFLUENCIA DE LAS APERTURAS EN EL RESULTADO FINAL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18144" y="411693"/>
            <a:ext cx="21104845" cy="105468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DAGMT0wlfFg</dc:identifier>
  <dcterms:modified xsi:type="dcterms:W3CDTF">2011-08-01T06:04:30Z</dcterms:modified>
  <cp:revision>1</cp:revision>
  <dc:title>Analisis Exploratorio de datos</dc:title>
</cp:coreProperties>
</file>